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trictFirstAndLastChars="0" autoCompressPictures="0">
  <p:sldMasterIdLst>
    <p:sldMasterId id="214748365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Comments="0">
  <p:normalViewPr snapVertSplitter="1">
    <p:restoredLeft sz="12579"/>
    <p:restoredTop sz="9000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c6efcf5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c6efcf5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6efcf5e9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c6efcf5e9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c6efcf5e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c6efcf5e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6efcf5e9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6efcf5e9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c6efcf5e9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c6efcf5e9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6efcf5e9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c6efcf5e9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c6efcf5e9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c6efcf5e9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c6efcf5e9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c6efcf5e9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10.png"  /><Relationship Id="rId4" Type="http://schemas.openxmlformats.org/officeDocument/2006/relationships/image" Target="../media/image1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8.xml"  /><Relationship Id="rId3" Type="http://schemas.openxmlformats.org/officeDocument/2006/relationships/hyperlink" Target="https://www.youtube.com/watch?v=YS4ng_vKr7o" TargetMode="External"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9.xml"  /><Relationship Id="rId3" Type="http://schemas.openxmlformats.org/officeDocument/2006/relationships/image" Target="../media/image12.png"  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Jua"/>
                <a:ea typeface="Jua"/>
                <a:cs typeface="Jua"/>
                <a:sym typeface="Jua"/>
              </a:rPr>
              <a:t>미로 필승전략</a:t>
            </a:r>
            <a:endParaRPr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Jua"/>
                <a:ea typeface="Jua"/>
                <a:cs typeface="Jua"/>
                <a:sym typeface="Jua"/>
              </a:rPr>
              <a:t>우수법(좌수법)</a:t>
            </a:r>
            <a:endParaRPr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56625" y="115246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Jua"/>
              <a:buChar char="-"/>
            </a:pPr>
            <a:r>
              <a:rPr lang="ko">
                <a:latin typeface="Jua"/>
                <a:ea typeface="Jua"/>
                <a:cs typeface="Jua"/>
                <a:sym typeface="Jua"/>
              </a:rPr>
              <a:t>한쪽 벽만 짚고 이동</a:t>
            </a:r>
            <a:endParaRPr>
              <a:latin typeface="Jua"/>
              <a:ea typeface="Jua"/>
              <a:cs typeface="Jua"/>
              <a:sym typeface="Ju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075" y="1644775"/>
            <a:ext cx="3043131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425" y="1737050"/>
            <a:ext cx="2939650" cy="33008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4304975" y="3240500"/>
            <a:ext cx="374400" cy="20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Jua"/>
                <a:ea typeface="Jua"/>
                <a:cs typeface="Jua"/>
                <a:sym typeface="Jua"/>
              </a:rPr>
              <a:t>위상수학</a:t>
            </a:r>
            <a:endParaRPr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Jua"/>
              <a:buChar char="-"/>
            </a:pPr>
            <a:r>
              <a:rPr lang="ko" sz="1400">
                <a:solidFill>
                  <a:srgbClr val="373A3C"/>
                </a:solidFill>
                <a:highlight>
                  <a:srgbClr val="FFFFFF"/>
                </a:highlight>
                <a:latin typeface="Jua"/>
                <a:ea typeface="Jua"/>
                <a:cs typeface="Jua"/>
                <a:sym typeface="Jua"/>
              </a:rPr>
              <a:t>위상동형사상에 의해 변하지 않는 성질을 연구하는 학문</a:t>
            </a:r>
            <a:endParaRPr sz="1400">
              <a:solidFill>
                <a:srgbClr val="373A3C"/>
              </a:solidFill>
              <a:highlight>
                <a:srgbClr val="FFFFFF"/>
              </a:highlight>
              <a:latin typeface="Jua"/>
              <a:ea typeface="Jua"/>
              <a:cs typeface="Jua"/>
              <a:sym typeface="Ju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73A3C"/>
              </a:solidFill>
              <a:highlight>
                <a:srgbClr val="FFFFFF"/>
              </a:highlight>
              <a:latin typeface="Jua"/>
              <a:ea typeface="Jua"/>
              <a:cs typeface="Jua"/>
              <a:sym typeface="Ju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1600">
                <a:solidFill>
                  <a:schemeClr val="accent1"/>
                </a:solidFill>
                <a:highlight>
                  <a:srgbClr val="FFFFFF"/>
                </a:highlight>
                <a:latin typeface="Jua"/>
                <a:ea typeface="Jua"/>
                <a:cs typeface="Jua"/>
                <a:sym typeface="Jua"/>
              </a:rPr>
              <a:t>선을 끊거</a:t>
            </a:r>
            <a:r>
              <a:rPr lang="ko" sz="1600">
                <a:solidFill>
                  <a:srgbClr val="373A3C"/>
                </a:solidFill>
                <a:highlight>
                  <a:srgbClr val="FFFFFF"/>
                </a:highlight>
                <a:latin typeface="Jua"/>
                <a:ea typeface="Jua"/>
                <a:cs typeface="Jua"/>
                <a:sym typeface="Jua"/>
              </a:rPr>
              <a:t>나, </a:t>
            </a:r>
            <a:r>
              <a:rPr lang="ko" sz="1600">
                <a:solidFill>
                  <a:schemeClr val="accent1"/>
                </a:solidFill>
                <a:highlight>
                  <a:srgbClr val="FFFFFF"/>
                </a:highlight>
                <a:latin typeface="Jua"/>
                <a:ea typeface="Jua"/>
                <a:cs typeface="Jua"/>
                <a:sym typeface="Jua"/>
              </a:rPr>
              <a:t>면을 자르거</a:t>
            </a:r>
            <a:r>
              <a:rPr lang="ko" sz="1600">
                <a:solidFill>
                  <a:srgbClr val="373A3C"/>
                </a:solidFill>
                <a:highlight>
                  <a:srgbClr val="FFFFFF"/>
                </a:highlight>
                <a:latin typeface="Jua"/>
                <a:ea typeface="Jua"/>
                <a:cs typeface="Jua"/>
                <a:sym typeface="Jua"/>
              </a:rPr>
              <a:t>나, </a:t>
            </a:r>
            <a:r>
              <a:rPr lang="ko" sz="1600">
                <a:solidFill>
                  <a:schemeClr val="accent1"/>
                </a:solidFill>
                <a:highlight>
                  <a:srgbClr val="FFFFFF"/>
                </a:highlight>
                <a:latin typeface="Jua"/>
                <a:ea typeface="Jua"/>
                <a:cs typeface="Jua"/>
                <a:sym typeface="Jua"/>
              </a:rPr>
              <a:t>구멍의 개수를 변화</a:t>
            </a:r>
            <a:r>
              <a:rPr lang="ko" sz="1600">
                <a:solidFill>
                  <a:srgbClr val="373A3C"/>
                </a:solidFill>
                <a:highlight>
                  <a:srgbClr val="FFFFFF"/>
                </a:highlight>
                <a:latin typeface="Jua"/>
                <a:ea typeface="Jua"/>
                <a:cs typeface="Jua"/>
                <a:sym typeface="Jua"/>
              </a:rPr>
              <a:t>시키는 방법을 제외한 변형을 같은 모양으로 취급</a:t>
            </a:r>
            <a:endParaRPr sz="1900">
              <a:solidFill>
                <a:srgbClr val="373A3C"/>
              </a:solidFill>
              <a:highlight>
                <a:srgbClr val="FFFFFF"/>
              </a:highlight>
              <a:latin typeface="Jua"/>
              <a:ea typeface="Jua"/>
              <a:cs typeface="Jua"/>
              <a:sym typeface="Jua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67271"/>
            <a:ext cx="9143999" cy="1301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52" y="1588213"/>
            <a:ext cx="4215050" cy="254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0" l="0" r="20236" t="0"/>
          <a:stretch/>
        </p:blipFill>
        <p:spPr>
          <a:xfrm>
            <a:off x="5398175" y="1460050"/>
            <a:ext cx="3039550" cy="27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1833" l="0" r="0" t="-4260"/>
          <a:stretch/>
        </p:blipFill>
        <p:spPr>
          <a:xfrm>
            <a:off x="-31250" y="1017725"/>
            <a:ext cx="5436750" cy="32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0" l="7559" r="14101" t="0"/>
          <a:stretch/>
        </p:blipFill>
        <p:spPr>
          <a:xfrm>
            <a:off x="4572000" y="1152475"/>
            <a:ext cx="4492150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25" y="504825"/>
            <a:ext cx="4171950" cy="4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550" y="504825"/>
            <a:ext cx="4107178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72" y="0"/>
            <a:ext cx="362420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84" y="0"/>
            <a:ext cx="36208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4222600" y="2620425"/>
            <a:ext cx="606600" cy="38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Jua"/>
                <a:ea typeface="Jua"/>
                <a:cs typeface="Jua"/>
                <a:sym typeface="Jua"/>
              </a:rPr>
              <a:t>트레모 알고리즘</a:t>
            </a:r>
            <a:endParaRPr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Jua"/>
              <a:buChar char="-"/>
            </a:pPr>
            <a:r>
              <a:rPr lang="ko">
                <a:latin typeface="Jua"/>
                <a:ea typeface="Jua"/>
                <a:cs typeface="Jua"/>
                <a:sym typeface="Jua"/>
              </a:rPr>
              <a:t>도구 필요</a:t>
            </a:r>
            <a:endParaRPr>
              <a:latin typeface="Jua"/>
              <a:ea typeface="Jua"/>
              <a:cs typeface="Jua"/>
              <a:sym typeface="Ju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Jua"/>
              <a:buChar char="-"/>
            </a:pPr>
            <a:r>
              <a:rPr lang="ko">
                <a:latin typeface="Jua"/>
                <a:ea typeface="Jua"/>
                <a:cs typeface="Jua"/>
                <a:sym typeface="Jua"/>
              </a:rPr>
              <a:t>헨젤과 그레텔</a:t>
            </a:r>
            <a:endParaRPr>
              <a:latin typeface="Jua"/>
              <a:ea typeface="Jua"/>
              <a:cs typeface="Jua"/>
              <a:sym typeface="Ju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Jua"/>
              <a:buChar char="-"/>
            </a:pPr>
            <a:r>
              <a:rPr lang="ko">
                <a:latin typeface="Jua"/>
                <a:ea typeface="Jua"/>
                <a:cs typeface="Jua"/>
                <a:sym typeface="Jua"/>
              </a:rPr>
              <a:t>갈림길의 시작과 끝 표시</a:t>
            </a:r>
            <a:endParaRPr>
              <a:latin typeface="Jua"/>
              <a:ea typeface="Jua"/>
              <a:cs typeface="Jua"/>
              <a:sym typeface="Ju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Jua"/>
              <a:buChar char="-"/>
            </a:pPr>
            <a:r>
              <a:rPr lang="ko">
                <a:latin typeface="Jua"/>
                <a:ea typeface="Jua"/>
                <a:cs typeface="Jua"/>
                <a:sym typeface="Jua"/>
              </a:rPr>
              <a:t>표시 안된 길로 감</a:t>
            </a:r>
            <a:endParaRPr>
              <a:latin typeface="Jua"/>
              <a:ea typeface="Jua"/>
              <a:cs typeface="Jua"/>
              <a:sym typeface="Ju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latin typeface="Jua"/>
                <a:ea typeface="Jua"/>
                <a:cs typeface="Jua"/>
                <a:sym typeface="Jua"/>
              </a:rPr>
              <a:t>→ 갈래 다 표시시 두번 지나간 점은 다르게 표시→ 경우의 수 줄여나감</a:t>
            </a:r>
            <a:endParaRPr>
              <a:latin typeface="Jua"/>
              <a:ea typeface="Jua"/>
              <a:cs typeface="Jua"/>
              <a:sym typeface="Ju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ua"/>
              <a:ea typeface="Jua"/>
              <a:cs typeface="Jua"/>
              <a:sym typeface="Ju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1100" u="sng">
                <a:solidFill>
                  <a:schemeClr val="hlink"/>
                </a:solidFill>
                <a:hlinkClick r:id="rId3"/>
              </a:rPr>
              <a:t>천재 수학자들이 만들어 낸 미로를 탈출하는 방법들(우수법,좌수법 아님) - YouTube</a:t>
            </a:r>
            <a:r>
              <a:rPr lang="ko">
                <a:latin typeface="Jua"/>
                <a:ea typeface="Jua"/>
                <a:cs typeface="Jua"/>
                <a:sym typeface="Jua"/>
              </a:rPr>
              <a:t> (6:10~7:52)</a:t>
            </a:r>
            <a:endParaRPr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최단경로?(에이스타 알고리즘)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Jua"/>
                <a:ea typeface="Jua"/>
                <a:cs typeface="Jua"/>
                <a:sym typeface="Jua"/>
              </a:rPr>
              <a:t>-정보, 3인칭 시점 필요</a:t>
            </a:r>
            <a:endParaRPr>
              <a:latin typeface="Jua"/>
              <a:ea typeface="Jua"/>
              <a:cs typeface="Jua"/>
              <a:sym typeface="Ju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latin typeface="Jua"/>
                <a:ea typeface="Jua"/>
                <a:cs typeface="Jua"/>
                <a:sym typeface="Jua"/>
              </a:rPr>
              <a:t>-최소거리 분기점 선택</a:t>
            </a:r>
            <a:endParaRPr>
              <a:latin typeface="Jua"/>
              <a:ea typeface="Jua"/>
              <a:cs typeface="Jua"/>
              <a:sym typeface="Ju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>
                <a:latin typeface="Jua"/>
                <a:ea typeface="Jua"/>
                <a:cs typeface="Jua"/>
                <a:sym typeface="Jua"/>
              </a:rPr>
              <a:t>-네비게이션</a:t>
            </a:r>
            <a:endParaRPr>
              <a:latin typeface="Jua"/>
              <a:ea typeface="Jua"/>
              <a:cs typeface="Jua"/>
              <a:sym typeface="Jua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200" y="1017728"/>
            <a:ext cx="3921600" cy="38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67</ep:Words>
  <ep:PresentationFormat/>
  <ep:Paragraphs>30</ep:Paragraphs>
  <ep:Slides>9</ep:Slides>
  <ep:Notes>9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Simple Light</vt:lpstr>
      <vt:lpstr>미로 필승전략</vt:lpstr>
      <vt:lpstr>우수법(좌수법)</vt:lpstr>
      <vt:lpstr>위상수학</vt:lpstr>
      <vt:lpstr>슬라이드 4</vt:lpstr>
      <vt:lpstr>슬라이드 5</vt:lpstr>
      <vt:lpstr>슬라이드 6</vt:lpstr>
      <vt:lpstr>슬라이드 7</vt:lpstr>
      <vt:lpstr>트레모 알고리즘</vt:lpstr>
      <vt:lpstr>최단경로?(에이스타 알고리즘)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dcterms:modified xsi:type="dcterms:W3CDTF">2024-05-23T06:03:28.199</dcterms:modified>
  <cp:revision>1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